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82" r:id="rId5"/>
    <p:sldId id="259" r:id="rId6"/>
    <p:sldId id="298" r:id="rId7"/>
    <p:sldId id="269" r:id="rId8"/>
    <p:sldId id="270" r:id="rId9"/>
    <p:sldId id="320" r:id="rId10"/>
    <p:sldId id="321" r:id="rId11"/>
    <p:sldId id="322" r:id="rId12"/>
    <p:sldId id="304" r:id="rId13"/>
    <p:sldId id="303" r:id="rId14"/>
    <p:sldId id="305" r:id="rId15"/>
    <p:sldId id="306" r:id="rId16"/>
    <p:sldId id="302" r:id="rId17"/>
    <p:sldId id="319" r:id="rId18"/>
    <p:sldId id="307" r:id="rId19"/>
    <p:sldId id="308" r:id="rId20"/>
    <p:sldId id="310" r:id="rId21"/>
    <p:sldId id="311" r:id="rId22"/>
    <p:sldId id="312" r:id="rId23"/>
    <p:sldId id="313" r:id="rId24"/>
    <p:sldId id="314" r:id="rId25"/>
    <p:sldId id="318" r:id="rId26"/>
    <p:sldId id="315" r:id="rId27"/>
    <p:sldId id="294" r:id="rId28"/>
    <p:sldId id="316" r:id="rId29"/>
    <p:sldId id="295" r:id="rId30"/>
    <p:sldId id="296" r:id="rId31"/>
    <p:sldId id="297" r:id="rId32"/>
    <p:sldId id="273" r:id="rId33"/>
    <p:sldId id="292"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2" autoAdjust="0"/>
    <p:restoredTop sz="94660"/>
  </p:normalViewPr>
  <p:slideViewPr>
    <p:cSldViewPr snapToGrid="0">
      <p:cViewPr varScale="1">
        <p:scale>
          <a:sx n="98" d="100"/>
          <a:sy n="98" d="100"/>
        </p:scale>
        <p:origin x="-1224"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xmlns=""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xmlns=""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2857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xmlns=""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xmlns=""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xmlns=""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xmlns=""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xmlns=""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xmlns=""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xmlns=""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xmlns=""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E2C3A6C-A36C-4685-9F9C-AE3C6CFB57B9}"/>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5" name="Footer Placeholder 4">
            <a:extLst>
              <a:ext uri="{FF2B5EF4-FFF2-40B4-BE49-F238E27FC236}">
                <a16:creationId xmlns:a16="http://schemas.microsoft.com/office/drawing/2014/main" xmlns=""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ED99CC0-7BD3-4ACE-9591-BAB14ADA3E39}"/>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5" name="Footer Placeholder 4">
            <a:extLst>
              <a:ext uri="{FF2B5EF4-FFF2-40B4-BE49-F238E27FC236}">
                <a16:creationId xmlns:a16="http://schemas.microsoft.com/office/drawing/2014/main" xmlns=""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CF427D7-FE6E-423B-8044-781EFC1CC6DC}"/>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5" name="Footer Placeholder 4">
            <a:extLst>
              <a:ext uri="{FF2B5EF4-FFF2-40B4-BE49-F238E27FC236}">
                <a16:creationId xmlns:a16="http://schemas.microsoft.com/office/drawing/2014/main" xmlns=""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2375579-A38A-45B1-AF4E-B10C5A83195C}"/>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5" name="Footer Placeholder 4">
            <a:extLst>
              <a:ext uri="{FF2B5EF4-FFF2-40B4-BE49-F238E27FC236}">
                <a16:creationId xmlns:a16="http://schemas.microsoft.com/office/drawing/2014/main" xmlns=""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97C9DF2-940F-4475-9132-731E9386A0C9}"/>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5" name="Footer Placeholder 4">
            <a:extLst>
              <a:ext uri="{FF2B5EF4-FFF2-40B4-BE49-F238E27FC236}">
                <a16:creationId xmlns:a16="http://schemas.microsoft.com/office/drawing/2014/main" xmlns=""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4F1B0C08-5F1B-48B8-A13C-DBDE86BA242D}"/>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6" name="Footer Placeholder 5">
            <a:extLst>
              <a:ext uri="{FF2B5EF4-FFF2-40B4-BE49-F238E27FC236}">
                <a16:creationId xmlns:a16="http://schemas.microsoft.com/office/drawing/2014/main" xmlns=""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5A6E8D4-C6E9-466B-BD7B-F1ECE02E5B5A}"/>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8" name="Footer Placeholder 7">
            <a:extLst>
              <a:ext uri="{FF2B5EF4-FFF2-40B4-BE49-F238E27FC236}">
                <a16:creationId xmlns:a16="http://schemas.microsoft.com/office/drawing/2014/main" xmlns=""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1B979D1-B8A3-42CA-AE87-67A76A538E89}"/>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4" name="Footer Placeholder 3">
            <a:extLst>
              <a:ext uri="{FF2B5EF4-FFF2-40B4-BE49-F238E27FC236}">
                <a16:creationId xmlns:a16="http://schemas.microsoft.com/office/drawing/2014/main" xmlns=""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3EB239-CC09-43B3-A4AD-74AB0E1ABBA7}"/>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3" name="Footer Placeholder 2">
            <a:extLst>
              <a:ext uri="{FF2B5EF4-FFF2-40B4-BE49-F238E27FC236}">
                <a16:creationId xmlns:a16="http://schemas.microsoft.com/office/drawing/2014/main" xmlns=""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4F7112D-AC3B-4830-AD26-9A141979A18C}"/>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6" name="Footer Placeholder 5">
            <a:extLst>
              <a:ext uri="{FF2B5EF4-FFF2-40B4-BE49-F238E27FC236}">
                <a16:creationId xmlns:a16="http://schemas.microsoft.com/office/drawing/2014/main" xmlns=""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46D1D0C-8D5F-43D8-885E-6B8C86E2EA05}"/>
              </a:ext>
            </a:extLst>
          </p:cNvPr>
          <p:cNvSpPr>
            <a:spLocks noGrp="1"/>
          </p:cNvSpPr>
          <p:nvPr>
            <p:ph type="dt" sz="half" idx="10"/>
          </p:nvPr>
        </p:nvSpPr>
        <p:spPr/>
        <p:txBody>
          <a:bodyPr/>
          <a:lstStyle/>
          <a:p>
            <a:fld id="{F0B4C841-81B7-4F68-B48E-82E3C3A4E0D4}" type="datetimeFigureOut">
              <a:rPr lang="en-US" smtClean="0"/>
              <a:t>7/7/19</a:t>
            </a:fld>
            <a:endParaRPr lang="en-US"/>
          </a:p>
        </p:txBody>
      </p:sp>
      <p:sp>
        <p:nvSpPr>
          <p:cNvPr id="6" name="Footer Placeholder 5">
            <a:extLst>
              <a:ext uri="{FF2B5EF4-FFF2-40B4-BE49-F238E27FC236}">
                <a16:creationId xmlns:a16="http://schemas.microsoft.com/office/drawing/2014/main" xmlns=""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7/7/19</a:t>
            </a:fld>
            <a:endParaRPr lang="en-US"/>
          </a:p>
        </p:txBody>
      </p:sp>
      <p:sp>
        <p:nvSpPr>
          <p:cNvPr id="5" name="Footer Placeholder 4">
            <a:extLst>
              <a:ext uri="{FF2B5EF4-FFF2-40B4-BE49-F238E27FC236}">
                <a16:creationId xmlns:a16="http://schemas.microsoft.com/office/drawing/2014/main" xmlns=""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hyperlink" Target="https://github.com/qqwweee/keras-yolo3"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nypost.com/2018/10/23/a-dogs-color-could-impact-how-long-they-live/" TargetMode="External"/><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2.xml"/><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3.emf"/><Relationship Id="rId1" Type="http://schemas.microsoft.com/office/2007/relationships/media" Target="../media/media1.mp4"/><Relationship Id="rId2" Type="http://schemas.openxmlformats.org/officeDocument/2006/relationships/video" Target="../media/media1.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g"/><Relationship Id="rId3" Type="http://schemas.openxmlformats.org/officeDocument/2006/relationships/image" Target="../media/image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hyperlink" Target="https://blog.keras.io/building-powerful-image-classification-models-using-very-little-data.html" TargetMode="External"/><Relationship Id="rId4" Type="http://schemas.openxmlformats.org/officeDocument/2006/relationships/hyperlink" Target="https://machinelearningmastery.com/cnn-long-short-term-memory-networks/" TargetMode="External"/><Relationship Id="rId5" Type="http://schemas.openxmlformats.org/officeDocument/2006/relationships/hyperlink" Target="https://blog.algorithmia.com/introduction-to-deep-learning/" TargetMode="External"/><Relationship Id="rId6" Type="http://schemas.openxmlformats.org/officeDocument/2006/relationships/hyperlink" Target="https://link.springer.com/chapter/10.1007/978-3-030-01424-7_25" TargetMode="External"/><Relationship Id="rId7" Type="http://schemas.openxmlformats.org/officeDocument/2006/relationships/hyperlink" Target="https://arxiv.org/abs/1512.03385" TargetMode="External"/><Relationship Id="rId8" Type="http://schemas.openxmlformats.org/officeDocument/2006/relationships/image" Target="../media/image3.em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xmlns=""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xmlns=""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xmlns=""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xmlns=""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xmlns=""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xmlns=""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xmlns=""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9;p18">
            <a:extLst>
              <a:ext uri="{FF2B5EF4-FFF2-40B4-BE49-F238E27FC236}">
                <a16:creationId xmlns=""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pic>
        <p:nvPicPr>
          <p:cNvPr id="4" name="Picture 3">
            <a:extLst>
              <a:ext uri="{FF2B5EF4-FFF2-40B4-BE49-F238E27FC236}">
                <a16:creationId xmlns="" xmlns:a16="http://schemas.microsoft.com/office/drawing/2014/main"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pic>
        <p:nvPicPr>
          <p:cNvPr id="5" name="Picture 4" descr="Screen Shot 2019-06-30 at 11.34.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840" y="903488"/>
            <a:ext cx="4830978" cy="4674570"/>
          </a:xfrm>
          <a:prstGeom prst="rect">
            <a:avLst/>
          </a:prstGeom>
        </p:spPr>
      </p:pic>
      <p:sp>
        <p:nvSpPr>
          <p:cNvPr id="6" name="TextBox 5"/>
          <p:cNvSpPr txBox="1"/>
          <p:nvPr/>
        </p:nvSpPr>
        <p:spPr>
          <a:xfrm>
            <a:off x="837893" y="6062537"/>
            <a:ext cx="5812884" cy="369332"/>
          </a:xfrm>
          <a:prstGeom prst="rect">
            <a:avLst/>
          </a:prstGeom>
          <a:noFill/>
        </p:spPr>
        <p:txBody>
          <a:bodyPr wrap="square" rtlCol="0">
            <a:spAutoFit/>
          </a:bodyPr>
          <a:lstStyle/>
          <a:p>
            <a:r>
              <a:rPr lang="en-US" dirty="0" smtClean="0"/>
              <a:t>Ref - </a:t>
            </a:r>
            <a:r>
              <a:rPr lang="mr-IN" dirty="0" smtClean="0"/>
              <a:t>https</a:t>
            </a:r>
            <a:r>
              <a:rPr lang="mr-IN" dirty="0"/>
              <a:t>://arxiv.org/pdf/1506.01497.pdf</a:t>
            </a:r>
            <a:endParaRPr lang="en-US" dirty="0"/>
          </a:p>
        </p:txBody>
      </p:sp>
    </p:spTree>
    <p:extLst>
      <p:ext uri="{BB962C8B-B14F-4D97-AF65-F5344CB8AC3E}">
        <p14:creationId xmlns:p14="http://schemas.microsoft.com/office/powerpoint/2010/main" val="1215143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8">
            <a:extLst>
              <a:ext uri="{FF2B5EF4-FFF2-40B4-BE49-F238E27FC236}">
                <a16:creationId xmlns=""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pic>
        <p:nvPicPr>
          <p:cNvPr id="3" name="Picture 2">
            <a:extLst>
              <a:ext uri="{FF2B5EF4-FFF2-40B4-BE49-F238E27FC236}">
                <a16:creationId xmlns="" xmlns:a16="http://schemas.microsoft.com/office/drawing/2014/main"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4" name="TextBox 3"/>
          <p:cNvSpPr txBox="1"/>
          <p:nvPr/>
        </p:nvSpPr>
        <p:spPr>
          <a:xfrm>
            <a:off x="695333" y="1553167"/>
            <a:ext cx="7456427" cy="646331"/>
          </a:xfrm>
          <a:prstGeom prst="rect">
            <a:avLst/>
          </a:prstGeom>
          <a:noFill/>
        </p:spPr>
        <p:txBody>
          <a:bodyPr wrap="square" rtlCol="0">
            <a:spAutoFit/>
          </a:bodyPr>
          <a:lstStyle/>
          <a:p>
            <a:pPr marL="285750" indent="-285750">
              <a:buFont typeface="Wingdings" charset="2"/>
              <a:buChar char="q"/>
            </a:pPr>
            <a:r>
              <a:rPr lang="en-US" dirty="0" smtClean="0"/>
              <a:t>FRCNN Training time </a:t>
            </a:r>
            <a:r>
              <a:rPr lang="mr-IN" dirty="0" smtClean="0"/>
              <a:t>–</a:t>
            </a:r>
            <a:r>
              <a:rPr lang="en-US" dirty="0" smtClean="0"/>
              <a:t> 11 </a:t>
            </a:r>
            <a:r>
              <a:rPr lang="en-US" dirty="0" err="1" smtClean="0"/>
              <a:t>Hrs</a:t>
            </a:r>
            <a:r>
              <a:rPr lang="en-US" dirty="0" smtClean="0"/>
              <a:t> for 80 epoch and 20K images</a:t>
            </a:r>
          </a:p>
          <a:p>
            <a:pPr marL="285750" indent="-285750">
              <a:buFont typeface="Wingdings" charset="2"/>
              <a:buChar char="q"/>
            </a:pPr>
            <a:endParaRPr lang="en-US" dirty="0"/>
          </a:p>
        </p:txBody>
      </p:sp>
      <p:pic>
        <p:nvPicPr>
          <p:cNvPr id="5" name="Picture 4" descr="Screen Shot 2019-07-02 at 1.5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48" y="2163978"/>
            <a:ext cx="8864600" cy="2073275"/>
          </a:xfrm>
          <a:prstGeom prst="rect">
            <a:avLst/>
          </a:prstGeom>
        </p:spPr>
      </p:pic>
      <p:sp>
        <p:nvSpPr>
          <p:cNvPr id="6" name="TextBox 5"/>
          <p:cNvSpPr txBox="1"/>
          <p:nvPr/>
        </p:nvSpPr>
        <p:spPr>
          <a:xfrm>
            <a:off x="744054" y="4608150"/>
            <a:ext cx="7456427" cy="646331"/>
          </a:xfrm>
          <a:prstGeom prst="rect">
            <a:avLst/>
          </a:prstGeom>
          <a:noFill/>
        </p:spPr>
        <p:txBody>
          <a:bodyPr wrap="square" rtlCol="0">
            <a:spAutoFit/>
          </a:bodyPr>
          <a:lstStyle/>
          <a:p>
            <a:pPr marL="285750" indent="-285750">
              <a:buFont typeface="Wingdings" charset="2"/>
              <a:buChar char="q"/>
            </a:pPr>
            <a:r>
              <a:rPr lang="en-US" dirty="0" smtClean="0"/>
              <a:t>Tested model for 15 test images.</a:t>
            </a:r>
          </a:p>
          <a:p>
            <a:pPr marL="285750" indent="-285750">
              <a:buFont typeface="Wingdings" charset="2"/>
              <a:buChar char="q"/>
            </a:pPr>
            <a:endParaRPr lang="en-US" dirty="0"/>
          </a:p>
        </p:txBody>
      </p:sp>
    </p:spTree>
    <p:extLst>
      <p:ext uri="{BB962C8B-B14F-4D97-AF65-F5344CB8AC3E}">
        <p14:creationId xmlns:p14="http://schemas.microsoft.com/office/powerpoint/2010/main" val="24507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xmlns=""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xmlns=""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xmlns=""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xmlns=""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xmlns=""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xmlns=""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xmlns=""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xmlns=""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xmlns=""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xmlns=""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xmlns=""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xmlns=""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xmlns=""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xmlns=""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17D8BF8-52ED-4202-B032-5AE1E3B32A30}"/>
              </a:ext>
            </a:extLst>
          </p:cNvPr>
          <p:cNvSpPr txBox="1"/>
          <p:nvPr/>
        </p:nvSpPr>
        <p:spPr>
          <a:xfrm>
            <a:off x="200483" y="1312815"/>
            <a:ext cx="9571261" cy="4062651"/>
          </a:xfrm>
          <a:prstGeom prst="rect">
            <a:avLst/>
          </a:prstGeom>
          <a:noFill/>
        </p:spPr>
        <p:txBody>
          <a:bodyPr wrap="square" rtlCol="0">
            <a:spAutoFit/>
          </a:bodyPr>
          <a:lstStyle/>
          <a:p>
            <a:r>
              <a:rPr lang="en-US" sz="2400" b="1" dirty="0" smtClean="0"/>
              <a:t>SSD (Single Shot </a:t>
            </a:r>
            <a:r>
              <a:rPr lang="en-US" sz="2400" b="1" dirty="0" err="1" smtClean="0"/>
              <a:t>MultiBox</a:t>
            </a:r>
            <a:r>
              <a:rPr lang="en-US" sz="2400" b="1" dirty="0" smtClean="0"/>
              <a:t> Detector)</a:t>
            </a:r>
            <a:endParaRPr lang="en-US" sz="2400" b="1" dirty="0"/>
          </a:p>
          <a:p>
            <a:endParaRPr lang="en-US" dirty="0" smtClean="0"/>
          </a:p>
          <a:p>
            <a:pPr marL="285750" indent="-285750">
              <a:buFont typeface="Wingdings" charset="2"/>
              <a:buChar char="q"/>
            </a:pPr>
            <a:r>
              <a:rPr lang="en-US" dirty="0" smtClean="0"/>
              <a:t>Object localization and classification are done in a single forward pass.</a:t>
            </a:r>
          </a:p>
          <a:p>
            <a:pPr marL="285750" indent="-285750">
              <a:buFont typeface="Wingdings" charset="2"/>
              <a:buChar char="q"/>
            </a:pPr>
            <a:r>
              <a:rPr lang="en-US" dirty="0" smtClean="0"/>
              <a:t>Give better performance and precision for Object detection task.</a:t>
            </a:r>
          </a:p>
          <a:p>
            <a:pPr marL="285750" indent="-285750">
              <a:buFont typeface="Wingdings" charset="2"/>
              <a:buChar char="q"/>
            </a:pPr>
            <a:r>
              <a:rPr lang="en-US" dirty="0"/>
              <a:t> </a:t>
            </a:r>
            <a:r>
              <a:rPr lang="en-US" dirty="0" smtClean="0"/>
              <a:t>VGG-16 is used as a base network because of it’s strong performance in high quality image classification task. </a:t>
            </a:r>
          </a:p>
          <a:p>
            <a:pPr marL="285750" indent="-285750">
              <a:buFont typeface="Wingdings" charset="2"/>
              <a:buChar char="q"/>
            </a:pPr>
            <a:r>
              <a:rPr lang="en-US" dirty="0"/>
              <a:t> </a:t>
            </a:r>
            <a:r>
              <a:rPr lang="en-US" dirty="0" err="1" smtClean="0"/>
              <a:t>MultiBox</a:t>
            </a:r>
            <a:r>
              <a:rPr lang="en-US" dirty="0" smtClean="0"/>
              <a:t> </a:t>
            </a:r>
            <a:r>
              <a:rPr lang="en-US" dirty="0"/>
              <a:t>- </a:t>
            </a:r>
            <a:r>
              <a:rPr lang="en-US" dirty="0" smtClean="0"/>
              <a:t>A </a:t>
            </a:r>
            <a:r>
              <a:rPr lang="en-US" dirty="0"/>
              <a:t>method for fast class-agnostic bounding box coordinate </a:t>
            </a:r>
            <a:r>
              <a:rPr lang="en-US" dirty="0" smtClean="0"/>
              <a:t>proposals.</a:t>
            </a:r>
          </a:p>
          <a:p>
            <a:pPr marL="285750" indent="-285750">
              <a:buFont typeface="Wingdings" charset="2"/>
              <a:buChar char="q"/>
            </a:pPr>
            <a:r>
              <a:rPr lang="en-US" dirty="0"/>
              <a:t> </a:t>
            </a:r>
            <a:r>
              <a:rPr lang="en-US" dirty="0" err="1"/>
              <a:t>multibox_loss</a:t>
            </a:r>
            <a:r>
              <a:rPr lang="en-US" dirty="0"/>
              <a:t> = </a:t>
            </a:r>
            <a:r>
              <a:rPr lang="en-US" dirty="0" err="1"/>
              <a:t>confidence_loss</a:t>
            </a:r>
            <a:r>
              <a:rPr lang="en-US" dirty="0"/>
              <a:t> + alpha * </a:t>
            </a:r>
            <a:r>
              <a:rPr lang="en-US" dirty="0" err="1" smtClean="0"/>
              <a:t>location_loss</a:t>
            </a:r>
            <a:endParaRPr lang="en-US" dirty="0" smtClean="0"/>
          </a:p>
          <a:p>
            <a:pPr marL="285750" indent="-285750">
              <a:buFont typeface="Wingdings" charset="2"/>
              <a:buChar char="q"/>
            </a:pPr>
            <a:r>
              <a:rPr lang="en-US" dirty="0"/>
              <a:t> Confidence Loss: this measures how confident the network is of the </a:t>
            </a:r>
            <a:r>
              <a:rPr lang="en-US" dirty="0" err="1"/>
              <a:t>objectness</a:t>
            </a:r>
            <a:r>
              <a:rPr lang="en-US" dirty="0"/>
              <a:t> of the computed bounding box</a:t>
            </a:r>
            <a:r>
              <a:rPr lang="en-US" dirty="0" smtClean="0"/>
              <a:t>.</a:t>
            </a:r>
          </a:p>
          <a:p>
            <a:pPr marL="285750" indent="-285750">
              <a:buFont typeface="Wingdings" charset="2"/>
              <a:buChar char="q"/>
            </a:pPr>
            <a:r>
              <a:rPr lang="en-US" dirty="0"/>
              <a:t>Location Loss: this measures how far away the network’s predicted bounding boxes are from the ground truth ones</a:t>
            </a:r>
            <a:endParaRPr lang="en-US" dirty="0" smtClean="0"/>
          </a:p>
          <a:p>
            <a:pPr marL="285750" indent="-285750">
              <a:buFont typeface="Wingdings" charset="2"/>
              <a:buChar char="q"/>
            </a:pPr>
            <a:endParaRPr lang="en-US" dirty="0" smtClean="0"/>
          </a:p>
          <a:p>
            <a:pPr marL="285750" indent="-285750">
              <a:buFont typeface="Wingdings" charset="2"/>
              <a:buChar char="q"/>
            </a:pPr>
            <a:endParaRPr lang="en-US" dirty="0" smtClean="0"/>
          </a:p>
        </p:txBody>
      </p:sp>
    </p:spTree>
    <p:extLst>
      <p:ext uri="{BB962C8B-B14F-4D97-AF65-F5344CB8AC3E}">
        <p14:creationId xmlns:p14="http://schemas.microsoft.com/office/powerpoint/2010/main" val="1829269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smtClean="0">
                <a:latin typeface="Helvetica Neue" charset="0"/>
                <a:cs typeface="Helvetica Neue" charset="0"/>
                <a:sym typeface="Helvetica Neue" charset="0"/>
              </a:rPr>
              <a:t>SSD Architecture</a:t>
            </a:r>
            <a:endParaRPr lang="en-US" altLang="en-US" dirty="0">
              <a:cs typeface="Helvetica Neue" charset="0"/>
            </a:endParaRPr>
          </a:p>
        </p:txBody>
      </p:sp>
      <p:pic>
        <p:nvPicPr>
          <p:cNvPr id="3" name="Picture 2">
            <a:extLst>
              <a:ext uri="{FF2B5EF4-FFF2-40B4-BE49-F238E27FC236}">
                <a16:creationId xmlns:a16="http://schemas.microsoft.com/office/drawing/2014/main" xmlns=""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pic>
        <p:nvPicPr>
          <p:cNvPr id="4" name="Picture 3" descr="Screen Shot 2019-07-07 at 11.34.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560990"/>
            <a:ext cx="12077700" cy="3327400"/>
          </a:xfrm>
          <a:prstGeom prst="rect">
            <a:avLst/>
          </a:prstGeom>
        </p:spPr>
      </p:pic>
      <p:sp>
        <p:nvSpPr>
          <p:cNvPr id="5" name="TextBox 4"/>
          <p:cNvSpPr txBox="1"/>
          <p:nvPr/>
        </p:nvSpPr>
        <p:spPr>
          <a:xfrm>
            <a:off x="362876" y="5533049"/>
            <a:ext cx="10989971" cy="400110"/>
          </a:xfrm>
          <a:prstGeom prst="rect">
            <a:avLst/>
          </a:prstGeom>
          <a:noFill/>
        </p:spPr>
        <p:txBody>
          <a:bodyPr wrap="square" rtlCol="0">
            <a:spAutoFit/>
          </a:bodyPr>
          <a:lstStyle/>
          <a:p>
            <a:r>
              <a:rPr lang="en-US" sz="2000" dirty="0" smtClean="0"/>
              <a:t>Ref</a:t>
            </a:r>
            <a:r>
              <a:rPr lang="en-US" dirty="0" smtClean="0"/>
              <a:t> - </a:t>
            </a:r>
            <a:r>
              <a:rPr lang="mr-IN" u="sng" dirty="0">
                <a:solidFill>
                  <a:srgbClr val="0000FF"/>
                </a:solidFill>
              </a:rPr>
              <a:t>https://arxiv.org/pdf/1512.02325.pdf</a:t>
            </a:r>
            <a:r>
              <a:rPr lang="en-US" dirty="0" smtClean="0"/>
              <a:t>  </a:t>
            </a:r>
            <a:endParaRPr lang="en-US" dirty="0"/>
          </a:p>
        </p:txBody>
      </p:sp>
    </p:spTree>
    <p:extLst>
      <p:ext uri="{BB962C8B-B14F-4D97-AF65-F5344CB8AC3E}">
        <p14:creationId xmlns:p14="http://schemas.microsoft.com/office/powerpoint/2010/main" val="347371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18</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19</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xmlns=""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xmlns=""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xmlns=""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xmlns=""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3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9</a:t>
            </a:r>
            <a:r>
              <a:rPr lang="en-US" altLang="en-US" baseline="30000" dirty="0">
                <a:latin typeface="Arial" panose="020B0604020202020204" pitchFamily="34" charset="0"/>
                <a:cs typeface="Arial" panose="020B0604020202020204" pitchFamily="34" charset="0"/>
              </a:rPr>
              <a:t>th</a:t>
            </a:r>
            <a:r>
              <a:rPr lang="en-US" altLang="en-US" dirty="0">
                <a:latin typeface="Arial" panose="020B0604020202020204" pitchFamily="34" charset="0"/>
                <a:cs typeface="Arial" panose="020B0604020202020204" pitchFamily="34" charset="0"/>
              </a:rPr>
              <a:t> July 2019</a:t>
            </a:r>
          </a:p>
        </p:txBody>
      </p:sp>
      <p:sp>
        <p:nvSpPr>
          <p:cNvPr id="5125" name="Google Shape;109;p15">
            <a:extLst>
              <a:ext uri="{FF2B5EF4-FFF2-40B4-BE49-F238E27FC236}">
                <a16:creationId xmlns:a16="http://schemas.microsoft.com/office/drawing/2014/main" xmlns=""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xmlns=""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C43D1E5A-E972-4811-B3B1-752CEE21CE97}"/>
              </a:ext>
            </a:extLst>
          </p:cNvPr>
          <p:cNvSpPr txBox="1"/>
          <p:nvPr/>
        </p:nvSpPr>
        <p:spPr>
          <a:xfrm>
            <a:off x="578994" y="991888"/>
            <a:ext cx="47270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a:t>
            </a:r>
          </a:p>
        </p:txBody>
      </p:sp>
      <p:sp>
        <p:nvSpPr>
          <p:cNvPr id="9" name="TextBox 8">
            <a:extLst>
              <a:ext uri="{FF2B5EF4-FFF2-40B4-BE49-F238E27FC236}">
                <a16:creationId xmlns:a16="http://schemas.microsoft.com/office/drawing/2014/main" xmlns="" id="{CAC04F0B-54F2-43A2-9C62-BAEDB9DC9234}"/>
              </a:ext>
            </a:extLst>
          </p:cNvPr>
          <p:cNvSpPr txBox="1"/>
          <p:nvPr/>
        </p:nvSpPr>
        <p:spPr>
          <a:xfrm>
            <a:off x="289733" y="1362711"/>
            <a:ext cx="704401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Keras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of YOLO v3 with TensorFlow backend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https://github.com/qqwweee/keras-yolo3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model CFG and weights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pjreddie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darknet/yolo).  Darknet pretrained 1000 class ImageNet (maybe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 model to detect “Momo” (“Westie” breed) – image &amp;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xmlns="" id="{1AD27906-3D70-421F-A807-9D7329A9F125}"/>
              </a:ext>
            </a:extLst>
          </p:cNvPr>
          <p:cNvPicPr>
            <a:picLocks noChangeAspect="1"/>
          </p:cNvPicPr>
          <p:nvPr/>
        </p:nvPicPr>
        <p:blipFill>
          <a:blip r:embed="rId3"/>
          <a:stretch>
            <a:fillRect/>
          </a:stretch>
        </p:blipFill>
        <p:spPr>
          <a:xfrm>
            <a:off x="1167869" y="3303194"/>
            <a:ext cx="1803399" cy="2268251"/>
          </a:xfrm>
          <a:prstGeom prst="rect">
            <a:avLst/>
          </a:prstGeom>
        </p:spPr>
      </p:pic>
      <p:pic>
        <p:nvPicPr>
          <p:cNvPr id="11" name="Picture 10">
            <a:extLst>
              <a:ext uri="{FF2B5EF4-FFF2-40B4-BE49-F238E27FC236}">
                <a16:creationId xmlns:a16="http://schemas.microsoft.com/office/drawing/2014/main" xmlns="" id="{37BC2733-CD95-4502-A9B7-569FD98C5FFA}"/>
              </a:ext>
            </a:extLst>
          </p:cNvPr>
          <p:cNvPicPr>
            <a:picLocks noChangeAspect="1"/>
          </p:cNvPicPr>
          <p:nvPr/>
        </p:nvPicPr>
        <p:blipFill>
          <a:blip r:embed="rId4"/>
          <a:stretch>
            <a:fillRect/>
          </a:stretch>
        </p:blipFill>
        <p:spPr>
          <a:xfrm>
            <a:off x="8259747" y="592667"/>
            <a:ext cx="2805766" cy="3780042"/>
          </a:xfrm>
          <a:prstGeom prst="rect">
            <a:avLst/>
          </a:prstGeom>
        </p:spPr>
      </p:pic>
      <p:pic>
        <p:nvPicPr>
          <p:cNvPr id="12" name="Picture 11">
            <a:extLst>
              <a:ext uri="{FF2B5EF4-FFF2-40B4-BE49-F238E27FC236}">
                <a16:creationId xmlns:a16="http://schemas.microsoft.com/office/drawing/2014/main" xmlns="" id="{43F56BB3-C124-43C3-93B2-22D86423EA99}"/>
              </a:ext>
            </a:extLst>
          </p:cNvPr>
          <p:cNvPicPr>
            <a:picLocks noChangeAspect="1"/>
          </p:cNvPicPr>
          <p:nvPr/>
        </p:nvPicPr>
        <p:blipFill>
          <a:blip r:embed="rId5"/>
          <a:stretch>
            <a:fillRect/>
          </a:stretch>
        </p:blipFill>
        <p:spPr>
          <a:xfrm>
            <a:off x="4022533" y="2920214"/>
            <a:ext cx="2566930" cy="3429000"/>
          </a:xfrm>
          <a:prstGeom prst="rect">
            <a:avLst/>
          </a:prstGeom>
        </p:spPr>
      </p:pic>
      <p:sp>
        <p:nvSpPr>
          <p:cNvPr id="13" name="Rectangle 12">
            <a:extLst>
              <a:ext uri="{FF2B5EF4-FFF2-40B4-BE49-F238E27FC236}">
                <a16:creationId xmlns:a16="http://schemas.microsoft.com/office/drawing/2014/main" xmlns="" id="{D80D4D67-3CEA-4A89-9A46-E3355165B062}"/>
              </a:ext>
            </a:extLst>
          </p:cNvPr>
          <p:cNvSpPr/>
          <p:nvPr/>
        </p:nvSpPr>
        <p:spPr>
          <a:xfrm>
            <a:off x="711200" y="5692112"/>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2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0.61 (851, 0) (1120, 195)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(136, 257) (1103, 1386)</a:t>
            </a:r>
          </a:p>
        </p:txBody>
      </p:sp>
      <p:sp>
        <p:nvSpPr>
          <p:cNvPr id="14" name="Rectangle 13">
            <a:extLst>
              <a:ext uri="{FF2B5EF4-FFF2-40B4-BE49-F238E27FC236}">
                <a16:creationId xmlns:a16="http://schemas.microsoft.com/office/drawing/2014/main" xmlns="" id="{2EB64E8D-D56A-42A5-B48A-4580F73D8883}"/>
              </a:ext>
            </a:extLst>
          </p:cNvPr>
          <p:cNvSpPr/>
          <p:nvPr/>
        </p:nvSpPr>
        <p:spPr>
          <a:xfrm>
            <a:off x="8242814" y="4634714"/>
            <a:ext cx="3158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3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oven 0.95 (14, 0) (882, 1314)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0.34 (508, 0) (737, 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0.54 (508, 811) (845, 1119)</a:t>
            </a:r>
          </a:p>
        </p:txBody>
      </p:sp>
      <p:pic>
        <p:nvPicPr>
          <p:cNvPr id="15" name="Picture 14">
            <a:extLst>
              <a:ext uri="{FF2B5EF4-FFF2-40B4-BE49-F238E27FC236}">
                <a16:creationId xmlns:a16="http://schemas.microsoft.com/office/drawing/2014/main" xmlns="" id="{1E7F06A6-C741-442F-A9AE-243B13801A70}"/>
              </a:ext>
            </a:extLst>
          </p:cNvPr>
          <p:cNvPicPr>
            <a:picLocks noChangeAspect="1"/>
          </p:cNvPicPr>
          <p:nvPr/>
        </p:nvPicPr>
        <p:blipFill>
          <a:blip r:embed="rId6"/>
          <a:stretch>
            <a:fillRect/>
          </a:stretch>
        </p:blipFill>
        <p:spPr>
          <a:xfrm>
            <a:off x="10959428" y="136525"/>
            <a:ext cx="1032088" cy="1226186"/>
          </a:xfrm>
          <a:prstGeom prst="rect">
            <a:avLst/>
          </a:prstGeom>
        </p:spPr>
      </p:pic>
      <p:sp>
        <p:nvSpPr>
          <p:cNvPr id="16" name="Google Shape;159;p18">
            <a:extLst>
              <a:ext uri="{FF2B5EF4-FFF2-40B4-BE49-F238E27FC236}">
                <a16:creationId xmlns:a16="http://schemas.microsoft.com/office/drawing/2014/main" xmlns="" id="{7EAD32C6-83B7-4297-9F66-25B2969D1A67}"/>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908132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B6887DC-9245-4F35-B932-F5F17D0282B9}"/>
              </a:ext>
            </a:extLst>
          </p:cNvPr>
          <p:cNvPicPr>
            <a:picLocks noChangeAspect="1"/>
          </p:cNvPicPr>
          <p:nvPr/>
        </p:nvPicPr>
        <p:blipFill>
          <a:blip r:embed="rId2"/>
          <a:stretch>
            <a:fillRect/>
          </a:stretch>
        </p:blipFill>
        <p:spPr>
          <a:xfrm>
            <a:off x="1369483" y="1342726"/>
            <a:ext cx="5047192" cy="3364795"/>
          </a:xfrm>
          <a:prstGeom prst="rect">
            <a:avLst/>
          </a:prstGeom>
        </p:spPr>
      </p:pic>
      <p:sp>
        <p:nvSpPr>
          <p:cNvPr id="3" name="Rectangle 2">
            <a:extLst>
              <a:ext uri="{FF2B5EF4-FFF2-40B4-BE49-F238E27FC236}">
                <a16:creationId xmlns:a16="http://schemas.microsoft.com/office/drawing/2014/main" xmlns="" id="{FBAD162E-1503-452C-99F0-3ACCE08B01F3}"/>
              </a:ext>
            </a:extLst>
          </p:cNvPr>
          <p:cNvSpPr/>
          <p:nvPr/>
        </p:nvSpPr>
        <p:spPr>
          <a:xfrm>
            <a:off x="1629833" y="4707521"/>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4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(158, 141) (311, 348)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 155) (194,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(302, 122) (428,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(417, 130) (581, 314)</a:t>
            </a:r>
          </a:p>
        </p:txBody>
      </p:sp>
      <p:sp>
        <p:nvSpPr>
          <p:cNvPr id="13" name="TextBox 12">
            <a:extLst>
              <a:ext uri="{FF2B5EF4-FFF2-40B4-BE49-F238E27FC236}">
                <a16:creationId xmlns:a16="http://schemas.microsoft.com/office/drawing/2014/main" xmlns="" id="{8DD6B801-AC0F-4CB0-886C-EB1ADA007B5D}"/>
              </a:ext>
            </a:extLst>
          </p:cNvPr>
          <p:cNvSpPr txBox="1"/>
          <p:nvPr/>
        </p:nvSpPr>
        <p:spPr>
          <a:xfrm>
            <a:off x="688639" y="973394"/>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 (multiples of same object type)</a:t>
            </a:r>
          </a:p>
        </p:txBody>
      </p:sp>
      <p:sp>
        <p:nvSpPr>
          <p:cNvPr id="4" name="Rectangle 3">
            <a:extLst>
              <a:ext uri="{FF2B5EF4-FFF2-40B4-BE49-F238E27FC236}">
                <a16:creationId xmlns:a16="http://schemas.microsoft.com/office/drawing/2014/main" xmlns="" id="{2BDF039D-8E49-4866-BE9F-F3B790EA77B8}"/>
              </a:ext>
            </a:extLst>
          </p:cNvPr>
          <p:cNvSpPr/>
          <p:nvPr/>
        </p:nvSpPr>
        <p:spPr>
          <a:xfrm>
            <a:off x="626533" y="6248722"/>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https://nypost.com/2018/10/23/a-dogs-color-could-impact-how-long-they-live/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Image source</a:t>
            </a:r>
          </a:p>
        </p:txBody>
      </p:sp>
      <p:pic>
        <p:nvPicPr>
          <p:cNvPr id="6" name="Picture 5">
            <a:extLst>
              <a:ext uri="{FF2B5EF4-FFF2-40B4-BE49-F238E27FC236}">
                <a16:creationId xmlns:a16="http://schemas.microsoft.com/office/drawing/2014/main" xmlns="" id="{2D09ACAB-1ABB-4162-A4D0-8ABB653E5623}"/>
              </a:ext>
            </a:extLst>
          </p:cNvPr>
          <p:cNvPicPr>
            <a:picLocks noChangeAspect="1"/>
          </p:cNvPicPr>
          <p:nvPr/>
        </p:nvPicPr>
        <p:blipFill>
          <a:blip r:embed="rId4"/>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xmlns="" id="{915B3A94-32C2-423D-8C03-072BE023A36E}"/>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371733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mo_trim_out">
            <a:hlinkClick r:id="" action="ppaction://media"/>
            <a:extLst>
              <a:ext uri="{FF2B5EF4-FFF2-40B4-BE49-F238E27FC236}">
                <a16:creationId xmlns:a16="http://schemas.microsoft.com/office/drawing/2014/main" xmlns="" id="{1814C186-EA2B-4715-82E6-DE2656594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39333" y="1031565"/>
            <a:ext cx="2939589" cy="5193274"/>
          </a:xfrm>
          <a:prstGeom prst="rect">
            <a:avLst/>
          </a:prstGeom>
        </p:spPr>
      </p:pic>
      <p:pic>
        <p:nvPicPr>
          <p:cNvPr id="6" name="momo2_trim_out">
            <a:hlinkClick r:id="" action="ppaction://media"/>
            <a:extLst>
              <a:ext uri="{FF2B5EF4-FFF2-40B4-BE49-F238E27FC236}">
                <a16:creationId xmlns:a16="http://schemas.microsoft.com/office/drawing/2014/main" xmlns="" id="{FEAFC5E6-4B9B-48B7-89CF-301586F8AB7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19303" y="1148443"/>
            <a:ext cx="2939588" cy="5193272"/>
          </a:xfrm>
          <a:prstGeom prst="rect">
            <a:avLst/>
          </a:prstGeom>
        </p:spPr>
      </p:pic>
      <p:sp>
        <p:nvSpPr>
          <p:cNvPr id="2" name="TextBox 1">
            <a:extLst>
              <a:ext uri="{FF2B5EF4-FFF2-40B4-BE49-F238E27FC236}">
                <a16:creationId xmlns:a16="http://schemas.microsoft.com/office/drawing/2014/main" xmlns="" id="{309FE75D-9EB4-443A-892F-0451F3BD81E2}"/>
              </a:ext>
            </a:extLst>
          </p:cNvPr>
          <p:cNvSpPr txBox="1"/>
          <p:nvPr/>
        </p:nvSpPr>
        <p:spPr>
          <a:xfrm>
            <a:off x="4774244" y="2038668"/>
            <a:ext cx="42901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Video samples</a:t>
            </a:r>
          </a:p>
        </p:txBody>
      </p:sp>
      <p:pic>
        <p:nvPicPr>
          <p:cNvPr id="5" name="Picture 4">
            <a:extLst>
              <a:ext uri="{FF2B5EF4-FFF2-40B4-BE49-F238E27FC236}">
                <a16:creationId xmlns:a16="http://schemas.microsoft.com/office/drawing/2014/main" xmlns="" id="{00B2ABF3-12C7-4BC0-A93E-80C2AE1995AD}"/>
              </a:ext>
            </a:extLst>
          </p:cNvPr>
          <p:cNvPicPr>
            <a:picLocks noChangeAspect="1"/>
          </p:cNvPicPr>
          <p:nvPr/>
        </p:nvPicPr>
        <p:blipFill>
          <a:blip r:embed="rId8"/>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xmlns="" id="{C9F22718-968B-4F55-B253-B7B966DF8C42}"/>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86966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CDF6EF3-4181-47E8-BF85-F4F73EA5A845}"/>
              </a:ext>
            </a:extLst>
          </p:cNvPr>
          <p:cNvPicPr>
            <a:picLocks noChangeAspect="1"/>
          </p:cNvPicPr>
          <p:nvPr/>
        </p:nvPicPr>
        <p:blipFill>
          <a:blip r:embed="rId2"/>
          <a:stretch>
            <a:fillRect/>
          </a:stretch>
        </p:blipFill>
        <p:spPr>
          <a:xfrm>
            <a:off x="781050" y="1668667"/>
            <a:ext cx="8134350" cy="3520666"/>
          </a:xfrm>
          <a:prstGeom prst="rect">
            <a:avLst/>
          </a:prstGeom>
        </p:spPr>
      </p:pic>
      <p:sp>
        <p:nvSpPr>
          <p:cNvPr id="5" name="TextBox 4">
            <a:extLst>
              <a:ext uri="{FF2B5EF4-FFF2-40B4-BE49-F238E27FC236}">
                <a16:creationId xmlns:a16="http://schemas.microsoft.com/office/drawing/2014/main" xmlns="" id="{89DAA6FD-1A6F-4C66-884B-58EE474CB78F}"/>
              </a:ext>
            </a:extLst>
          </p:cNvPr>
          <p:cNvSpPr txBox="1"/>
          <p:nvPr/>
        </p:nvSpPr>
        <p:spPr>
          <a:xfrm>
            <a:off x="781050" y="1299335"/>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Attempted training on local machine (No GPU)</a:t>
            </a:r>
          </a:p>
        </p:txBody>
      </p:sp>
      <p:sp>
        <p:nvSpPr>
          <p:cNvPr id="6" name="Rectangle 5">
            <a:extLst>
              <a:ext uri="{FF2B5EF4-FFF2-40B4-BE49-F238E27FC236}">
                <a16:creationId xmlns:a16="http://schemas.microsoft.com/office/drawing/2014/main" xmlns="" id="{E749ACA6-01E1-40E8-AC84-42DD12BBD242}"/>
              </a:ext>
            </a:extLst>
          </p:cNvPr>
          <p:cNvSpPr/>
          <p:nvPr/>
        </p:nvSpPr>
        <p:spPr>
          <a:xfrm>
            <a:off x="582292" y="4976881"/>
            <a:ext cx="7964168"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Extending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Yolo v3 to train 3 Simpson characters: 913+623+1342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training 1342 set = 13 hours (terminated)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default settings used to train COCO and Pascal VOC retained as 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Yolo can work with any image size – it retains aspect ratio while resizing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xmlns=""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xmlns=""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047496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xmlns="" id="{E749ACA6-01E1-40E8-AC84-42DD12BBD242}"/>
              </a:ext>
            </a:extLst>
          </p:cNvPr>
          <p:cNvSpPr/>
          <p:nvPr/>
        </p:nvSpPr>
        <p:spPr>
          <a:xfrm>
            <a:off x="313124" y="1362711"/>
            <a:ext cx="11814645" cy="4708981"/>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frozen layers)</a:t>
            </a:r>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a:t>
            </a:r>
          </a:p>
          <a:p>
            <a:pPr lvl="2">
              <a:defRPr/>
            </a:pPr>
            <a:endParaRPr lang="en-US" sz="1400" dirty="0"/>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xmlns=""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xmlns=""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276399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xmlns="" id="{E749ACA6-01E1-40E8-AC84-42DD12BBD242}"/>
              </a:ext>
            </a:extLst>
          </p:cNvPr>
          <p:cNvSpPr/>
          <p:nvPr/>
        </p:nvSpPr>
        <p:spPr>
          <a:xfrm>
            <a:off x="313124" y="1362711"/>
            <a:ext cx="646331" cy="923330"/>
          </a:xfrm>
          <a:prstGeom prst="rect">
            <a:avLst/>
          </a:prstGeom>
        </p:spPr>
        <p:txBody>
          <a:bodyPr wrap="none">
            <a:spAutoFit/>
          </a:bodyPr>
          <a:lstStyle/>
          <a:p>
            <a:pPr lvl="1">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Google Shape;159;p18">
            <a:extLst>
              <a:ext uri="{FF2B5EF4-FFF2-40B4-BE49-F238E27FC236}">
                <a16:creationId xmlns:a16="http://schemas.microsoft.com/office/drawing/2014/main" xmlns=""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pic>
        <p:nvPicPr>
          <p:cNvPr id="3" name="Picture 2" descr="A picture containing writing implement, stationary, pencil&#10;&#10;Description automatically generated">
            <a:extLst>
              <a:ext uri="{FF2B5EF4-FFF2-40B4-BE49-F238E27FC236}">
                <a16:creationId xmlns:a16="http://schemas.microsoft.com/office/drawing/2014/main" xmlns="" id="{85CC83EA-6680-4A53-9CAC-D8F91EE1E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445" y="967666"/>
            <a:ext cx="9055223" cy="5890334"/>
          </a:xfrm>
          <a:prstGeom prst="rect">
            <a:avLst/>
          </a:prstGeom>
        </p:spPr>
      </p:pic>
      <p:pic>
        <p:nvPicPr>
          <p:cNvPr id="7" name="Picture 6">
            <a:extLst>
              <a:ext uri="{FF2B5EF4-FFF2-40B4-BE49-F238E27FC236}">
                <a16:creationId xmlns:a16="http://schemas.microsoft.com/office/drawing/2014/main" xmlns=""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98049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xmlns="" id="{E749ACA6-01E1-40E8-AC84-42DD12BBD242}"/>
              </a:ext>
            </a:extLst>
          </p:cNvPr>
          <p:cNvSpPr/>
          <p:nvPr/>
        </p:nvSpPr>
        <p:spPr>
          <a:xfrm>
            <a:off x="313125" y="1362711"/>
            <a:ext cx="10583476" cy="569386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frozen layers)</a:t>
            </a:r>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 modify image size set prior to training,  change training to validation ratio, Understand </a:t>
            </a:r>
            <a:r>
              <a:rPr lang="en-US" sz="1400" dirty="0" err="1"/>
              <a:t>TensorBoard</a:t>
            </a:r>
            <a:r>
              <a:rPr lang="en-US" sz="1400" dirty="0"/>
              <a:t> output</a:t>
            </a:r>
          </a:p>
          <a:p>
            <a:pPr lvl="2">
              <a:defRPr/>
            </a:pPr>
            <a:endParaRPr lang="en-US" sz="1400" dirty="0"/>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xmlns=""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xmlns=""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1536536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27</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A18D191-7204-492C-A321-91E39AA07030}"/>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xmlns="" id="{E5DF79F6-E38B-4A84-842B-8B102656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 y="1521246"/>
            <a:ext cx="4287838" cy="2853361"/>
          </a:xfrm>
          <a:prstGeom prst="rect">
            <a:avLst/>
          </a:prstGeom>
        </p:spPr>
      </p:pic>
      <p:sp>
        <p:nvSpPr>
          <p:cNvPr id="4" name="Rectangle 3">
            <a:extLst>
              <a:ext uri="{FF2B5EF4-FFF2-40B4-BE49-F238E27FC236}">
                <a16:creationId xmlns:a16="http://schemas.microsoft.com/office/drawing/2014/main" xmlns="" id="{29A887A5-0CAB-4A69-B6EB-8852B8D63D06}"/>
              </a:ext>
            </a:extLst>
          </p:cNvPr>
          <p:cNvSpPr/>
          <p:nvPr/>
        </p:nvSpPr>
        <p:spPr>
          <a:xfrm>
            <a:off x="385762" y="4415254"/>
            <a:ext cx="6096000" cy="2123658"/>
          </a:xfrm>
          <a:prstGeom prst="rect">
            <a:avLst/>
          </a:prstGeom>
        </p:spPr>
        <p:txBody>
          <a:bodyPr>
            <a:spAutoFit/>
          </a:bodyPr>
          <a:lstStyle/>
          <a:p>
            <a:r>
              <a:rPr lang="en-US" sz="1100" dirty="0"/>
              <a:t>[mprasad4@ARGO-2 mprasad4]$ cat YOLO-Simpsons-MP-NODE050-927354.out</a:t>
            </a:r>
          </a:p>
          <a:p>
            <a:r>
              <a:rPr lang="en-US" sz="1100" dirty="0"/>
              <a:t>Hello</a:t>
            </a:r>
          </a:p>
          <a:p>
            <a:r>
              <a:rPr lang="en-US" sz="1100" dirty="0"/>
              <a:t>Image detection mode</a:t>
            </a:r>
          </a:p>
          <a:p>
            <a:r>
              <a:rPr lang="en-US" sz="1100" dirty="0"/>
              <a:t> Ignoring remaining command line arguments: ./path2your_video,</a:t>
            </a:r>
          </a:p>
          <a:p>
            <a:r>
              <a:rPr lang="en-US" sz="1100" dirty="0"/>
              <a:t>/scratch/mprasad4/logs/000/trained_weights_final.h5 model, anchors, and classes loaded.</a:t>
            </a:r>
          </a:p>
          <a:p>
            <a:r>
              <a:rPr lang="en-US" sz="1100" dirty="0"/>
              <a:t>In True</a:t>
            </a:r>
          </a:p>
          <a:p>
            <a:r>
              <a:rPr lang="en-US" sz="1100" dirty="0"/>
              <a:t>/scratch/mprasad4/</a:t>
            </a:r>
            <a:r>
              <a:rPr lang="en-US" sz="1100" dirty="0" err="1"/>
              <a:t>SampleData</a:t>
            </a:r>
            <a:r>
              <a:rPr lang="en-US" sz="1100" dirty="0"/>
              <a:t>/simpsons2.jpg</a:t>
            </a:r>
          </a:p>
          <a:p>
            <a:r>
              <a:rPr lang="en-US" sz="1100" dirty="0"/>
              <a:t>in else</a:t>
            </a:r>
          </a:p>
          <a:p>
            <a:r>
              <a:rPr lang="en-US" sz="1100" dirty="0"/>
              <a:t>(416, 416, 3)</a:t>
            </a:r>
          </a:p>
          <a:p>
            <a:r>
              <a:rPr lang="en-US" sz="1100" b="1" dirty="0"/>
              <a:t>Found 1 boxes for </a:t>
            </a:r>
            <a:r>
              <a:rPr lang="en-US" sz="1100" b="1" dirty="0" err="1"/>
              <a:t>img</a:t>
            </a:r>
            <a:endParaRPr lang="en-US" sz="1100" b="1" dirty="0"/>
          </a:p>
          <a:p>
            <a:r>
              <a:rPr lang="en-US" sz="1100" b="1" dirty="0" err="1"/>
              <a:t>marge_simpson</a:t>
            </a:r>
            <a:r>
              <a:rPr lang="en-US" sz="1100" b="1" dirty="0"/>
              <a:t> 0.38 (135, 0) (236, 108)</a:t>
            </a:r>
          </a:p>
          <a:p>
            <a:r>
              <a:rPr lang="en-US" sz="1100" dirty="0"/>
              <a:t>3.9776098411530256</a:t>
            </a:r>
          </a:p>
        </p:txBody>
      </p:sp>
      <p:pic>
        <p:nvPicPr>
          <p:cNvPr id="7" name="Picture 6" descr="A picture containing clipart, doll&#10;&#10;Description automatically generated">
            <a:extLst>
              <a:ext uri="{FF2B5EF4-FFF2-40B4-BE49-F238E27FC236}">
                <a16:creationId xmlns:a16="http://schemas.microsoft.com/office/drawing/2014/main" xmlns="" id="{BE11EC95-DD19-4C58-9BEE-71AD474A3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969" y="1591946"/>
            <a:ext cx="3895726" cy="2782661"/>
          </a:xfrm>
          <a:prstGeom prst="rect">
            <a:avLst/>
          </a:prstGeom>
        </p:spPr>
      </p:pic>
      <p:sp>
        <p:nvSpPr>
          <p:cNvPr id="8" name="Rectangle 7">
            <a:extLst>
              <a:ext uri="{FF2B5EF4-FFF2-40B4-BE49-F238E27FC236}">
                <a16:creationId xmlns:a16="http://schemas.microsoft.com/office/drawing/2014/main" xmlns="" id="{0E1EA774-F513-46F9-A093-7D887B76A1EE}"/>
              </a:ext>
            </a:extLst>
          </p:cNvPr>
          <p:cNvSpPr/>
          <p:nvPr/>
        </p:nvSpPr>
        <p:spPr>
          <a:xfrm>
            <a:off x="5810250" y="4157015"/>
            <a:ext cx="6096000" cy="2492990"/>
          </a:xfrm>
          <a:prstGeom prst="rect">
            <a:avLst/>
          </a:prstGeom>
        </p:spPr>
        <p:txBody>
          <a:bodyPr>
            <a:spAutoFit/>
          </a:bodyPr>
          <a:lstStyle/>
          <a:p>
            <a:endParaRPr lang="en-US" sz="1200" dirty="0"/>
          </a:p>
          <a:p>
            <a:r>
              <a:rPr lang="en-US" sz="1200" dirty="0"/>
              <a:t>[mprasad4@ARGO-2 mprasad4]$ cat YOLO-Simpsons-MP-NODE050-927356.out</a:t>
            </a:r>
          </a:p>
          <a:p>
            <a:r>
              <a:rPr lang="en-US" sz="1200" dirty="0"/>
              <a:t>Hello</a:t>
            </a:r>
          </a:p>
          <a:p>
            <a:r>
              <a:rPr lang="en-US" sz="1200" dirty="0"/>
              <a:t>Image detection mode</a:t>
            </a:r>
          </a:p>
          <a:p>
            <a:r>
              <a:rPr lang="en-US" sz="1200" dirty="0"/>
              <a:t> Ignoring remaining command line arguments: ./path2your_video,</a:t>
            </a:r>
          </a:p>
          <a:p>
            <a:r>
              <a:rPr lang="en-US" sz="1200" dirty="0"/>
              <a:t>/scratch/mprasad4/logs/000/trained_weights_final.h5 model, anchors, and classes loaded.</a:t>
            </a:r>
          </a:p>
          <a:p>
            <a:r>
              <a:rPr lang="en-US" sz="1200" dirty="0"/>
              <a:t>In True</a:t>
            </a:r>
          </a:p>
          <a:p>
            <a:r>
              <a:rPr lang="en-US" sz="1200" dirty="0"/>
              <a:t>/scratch/mprasad4/</a:t>
            </a:r>
            <a:r>
              <a:rPr lang="en-US" sz="1200" dirty="0" err="1"/>
              <a:t>SampleData</a:t>
            </a:r>
            <a:r>
              <a:rPr lang="en-US" sz="1200" dirty="0"/>
              <a:t>/simpsons4.jpg</a:t>
            </a:r>
          </a:p>
          <a:p>
            <a:r>
              <a:rPr lang="en-US" sz="1200" dirty="0"/>
              <a:t>in else</a:t>
            </a:r>
          </a:p>
          <a:p>
            <a:r>
              <a:rPr lang="en-US" sz="1200" dirty="0"/>
              <a:t>(416, 416, 3)</a:t>
            </a:r>
          </a:p>
          <a:p>
            <a:r>
              <a:rPr lang="en-US" sz="1200" b="1" dirty="0"/>
              <a:t>Found 1 boxes for </a:t>
            </a:r>
            <a:r>
              <a:rPr lang="en-US" sz="1200" b="1" dirty="0" err="1"/>
              <a:t>img</a:t>
            </a:r>
            <a:endParaRPr lang="en-US" sz="1200" b="1" dirty="0"/>
          </a:p>
          <a:p>
            <a:r>
              <a:rPr lang="en-US" sz="1200" b="1" dirty="0" err="1"/>
              <a:t>marge_simpson</a:t>
            </a:r>
            <a:r>
              <a:rPr lang="en-US" sz="1200" b="1" dirty="0"/>
              <a:t> 0.45 (145, 1) (191, 79)</a:t>
            </a:r>
          </a:p>
          <a:p>
            <a:r>
              <a:rPr lang="en-US" sz="1200" dirty="0"/>
              <a:t>7.015773432329297</a:t>
            </a:r>
          </a:p>
        </p:txBody>
      </p:sp>
    </p:spTree>
    <p:extLst>
      <p:ext uri="{BB962C8B-B14F-4D97-AF65-F5344CB8AC3E}">
        <p14:creationId xmlns:p14="http://schemas.microsoft.com/office/powerpoint/2010/main" val="2850090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28</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xmlns="" id="{2967340C-86F1-4D2C-86EA-0F4988CBEB49}"/>
              </a:ext>
            </a:extLst>
          </p:cNvPr>
          <p:cNvPicPr>
            <a:picLocks noChangeAspect="1"/>
          </p:cNvPicPr>
          <p:nvPr/>
        </p:nvPicPr>
        <p:blipFill>
          <a:blip r:embed="rId4"/>
          <a:stretch>
            <a:fillRect/>
          </a:stretch>
        </p:blipFill>
        <p:spPr>
          <a:xfrm>
            <a:off x="185849" y="905969"/>
            <a:ext cx="3671943" cy="3038639"/>
          </a:xfrm>
          <a:prstGeom prst="rect">
            <a:avLst/>
          </a:prstGeom>
        </p:spPr>
      </p:pic>
      <p:pic>
        <p:nvPicPr>
          <p:cNvPr id="5" name="Picture 4">
            <a:extLst>
              <a:ext uri="{FF2B5EF4-FFF2-40B4-BE49-F238E27FC236}">
                <a16:creationId xmlns:a16="http://schemas.microsoft.com/office/drawing/2014/main" xmlns="" id="{D3D2796B-33FF-4392-9012-9E8007F4C502}"/>
              </a:ext>
            </a:extLst>
          </p:cNvPr>
          <p:cNvPicPr>
            <a:picLocks noChangeAspect="1"/>
          </p:cNvPicPr>
          <p:nvPr/>
        </p:nvPicPr>
        <p:blipFill>
          <a:blip r:embed="rId5"/>
          <a:stretch>
            <a:fillRect/>
          </a:stretch>
        </p:blipFill>
        <p:spPr>
          <a:xfrm>
            <a:off x="3881301" y="905969"/>
            <a:ext cx="2758695" cy="5257800"/>
          </a:xfrm>
          <a:prstGeom prst="rect">
            <a:avLst/>
          </a:prstGeom>
        </p:spPr>
      </p:pic>
      <p:pic>
        <p:nvPicPr>
          <p:cNvPr id="10" name="Picture 9">
            <a:extLst>
              <a:ext uri="{FF2B5EF4-FFF2-40B4-BE49-F238E27FC236}">
                <a16:creationId xmlns:a16="http://schemas.microsoft.com/office/drawing/2014/main" xmlns="" id="{5760C00D-148B-475B-A378-A03662009299}"/>
              </a:ext>
            </a:extLst>
          </p:cNvPr>
          <p:cNvPicPr>
            <a:picLocks noChangeAspect="1"/>
          </p:cNvPicPr>
          <p:nvPr/>
        </p:nvPicPr>
        <p:blipFill>
          <a:blip r:embed="rId6"/>
          <a:stretch>
            <a:fillRect/>
          </a:stretch>
        </p:blipFill>
        <p:spPr>
          <a:xfrm>
            <a:off x="6187965" y="1074081"/>
            <a:ext cx="5625215" cy="5089688"/>
          </a:xfrm>
          <a:prstGeom prst="rect">
            <a:avLst/>
          </a:prstGeom>
          <a:ln>
            <a:solidFill>
              <a:schemeClr val="tx1"/>
            </a:solidFill>
          </a:ln>
        </p:spPr>
      </p:pic>
      <p:sp>
        <p:nvSpPr>
          <p:cNvPr id="14" name="Google Shape;159;p18">
            <a:extLst>
              <a:ext uri="{FF2B5EF4-FFF2-40B4-BE49-F238E27FC236}">
                <a16:creationId xmlns:a16="http://schemas.microsoft.com/office/drawing/2014/main" xmlns="" id="{9A2D350C-9942-421E-90B7-5C9AA14B7A67}"/>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Tree>
    <p:extLst>
      <p:ext uri="{BB962C8B-B14F-4D97-AF65-F5344CB8AC3E}">
        <p14:creationId xmlns:p14="http://schemas.microsoft.com/office/powerpoint/2010/main" val="385564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29</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xmlns=""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xmlns=""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xmlns=""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xmlns=""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xmlns=""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xmlns=""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xmlns=""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xmlns=""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xmlns=""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xmlns=""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xmlns=""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xmlns=""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xmlns=""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xmlns=""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xmlns=""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xmlns=""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xmlns=""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xmlns=""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xmlns=""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xmlns=""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xmlns=""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xmlns=""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xmlns=""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xmlns=""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xmlns=""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xmlns=""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xmlns=""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xmlns=""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30</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31</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xmlns=""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32</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xmlns=""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xmlns=""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xmlns=""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33</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34</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xmlns=""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xmlns=""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xmlns=""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xmlns="" id="{06B34B45-A143-4808-B82F-DA17834F8FFA}"/>
              </a:ext>
            </a:extLst>
          </p:cNvPr>
          <p:cNvPicPr>
            <a:picLocks noChangeAspect="1"/>
          </p:cNvPicPr>
          <p:nvPr/>
        </p:nvPicPr>
        <p:blipFill>
          <a:blip r:embed="rId4"/>
          <a:stretch>
            <a:fillRect/>
          </a:stretch>
        </p:blipFill>
        <p:spPr>
          <a:xfrm>
            <a:off x="235976" y="2222927"/>
            <a:ext cx="10907390" cy="2203876"/>
          </a:xfrm>
          <a:prstGeom prst="rect">
            <a:avLst/>
          </a:prstGeom>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xmlns=""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xmlns=""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xmlns=""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xmlns=""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xmlns=""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xmlns=""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xmlns=""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xmlns=""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dirty="0" smtClean="0">
                <a:latin typeface="Helvetica Neue" charset="0"/>
                <a:cs typeface="Helvetica Neue" charset="0"/>
                <a:sym typeface="Helvetica Neue" charset="0"/>
              </a:rPr>
              <a:t>CNN </a:t>
            </a:r>
            <a:r>
              <a:rPr lang="en-US" altLang="en-US" sz="2800" dirty="0">
                <a:latin typeface="Helvetica Neue" charset="0"/>
                <a:cs typeface="Helvetica Neue" charset="0"/>
                <a:sym typeface="Helvetica Neue" charset="0"/>
              </a:rPr>
              <a:t>- Execution Log </a:t>
            </a:r>
            <a:endParaRPr lang="en-US" altLang="en-US" dirty="0">
              <a:cs typeface="Helvetica Neue" charset="0"/>
            </a:endParaRPr>
          </a:p>
        </p:txBody>
      </p:sp>
      <p:sp>
        <p:nvSpPr>
          <p:cNvPr id="29702" name="TextBox 1">
            <a:extLst>
              <a:ext uri="{FF2B5EF4-FFF2-40B4-BE49-F238E27FC236}">
                <a16:creationId xmlns:a16="http://schemas.microsoft.com/office/drawing/2014/main" xmlns=""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xmlns=""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xmlns=""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xmlns=""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xmlns=""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dirty="0" smtClean="0">
                <a:latin typeface="Helvetica Neue" charset="0"/>
                <a:cs typeface="Helvetica Neue" charset="0"/>
                <a:sym typeface="Helvetica Neue" charset="0"/>
              </a:rPr>
              <a:t>CNN </a:t>
            </a:r>
            <a:r>
              <a:rPr lang="en-US" altLang="en-US" sz="2800" dirty="0">
                <a:latin typeface="Helvetica Neue" charset="0"/>
                <a:cs typeface="Helvetica Neue" charset="0"/>
                <a:sym typeface="Helvetica Neue" charset="0"/>
              </a:rPr>
              <a:t>- Performance for Small Dataset</a:t>
            </a:r>
            <a:endParaRPr lang="en-US" altLang="en-US" dirty="0">
              <a:cs typeface="Helvetica Neue" charset="0"/>
            </a:endParaRPr>
          </a:p>
        </p:txBody>
      </p:sp>
      <p:pic>
        <p:nvPicPr>
          <p:cNvPr id="6" name="Picture 5">
            <a:extLst>
              <a:ext uri="{FF2B5EF4-FFF2-40B4-BE49-F238E27FC236}">
                <a16:creationId xmlns:a16="http://schemas.microsoft.com/office/drawing/2014/main" xmlns=""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 xmlns:a16="http://schemas.microsoft.com/office/drawing/2014/main" id="{238C9E5D-5A7F-4F4F-B37A-7568517167CA}"/>
              </a:ext>
            </a:extLst>
          </p:cNvPr>
          <p:cNvSpPr>
            <a:spLocks noGrp="1" noChangeArrowheads="1"/>
          </p:cNvSpPr>
          <p:nvPr>
            <p:ph type="sldNum" sz="quarter" idx="4294967295"/>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 xmlns:a16="http://schemas.microsoft.com/office/drawing/2014/main" id="{317D8BF8-52ED-4202-B032-5AE1E3B32A30}"/>
              </a:ext>
            </a:extLst>
          </p:cNvPr>
          <p:cNvSpPr txBox="1"/>
          <p:nvPr/>
        </p:nvSpPr>
        <p:spPr>
          <a:xfrm>
            <a:off x="279036" y="1459163"/>
            <a:ext cx="9945878" cy="4339650"/>
          </a:xfrm>
          <a:prstGeom prst="rect">
            <a:avLst/>
          </a:prstGeom>
          <a:noFill/>
        </p:spPr>
        <p:txBody>
          <a:bodyPr wrap="square" rtlCol="0">
            <a:spAutoFit/>
          </a:bodyPr>
          <a:lstStyle/>
          <a:p>
            <a:r>
              <a:rPr lang="en-US" sz="2400" b="1" dirty="0"/>
              <a:t>Faster R CNN:</a:t>
            </a:r>
          </a:p>
          <a:p>
            <a:endParaRPr lang="en-US" dirty="0" smtClean="0"/>
          </a:p>
          <a:p>
            <a:pPr marL="285750" indent="-285750">
              <a:buFont typeface="Wingdings" charset="2"/>
              <a:buChar char="q"/>
            </a:pPr>
            <a:r>
              <a:rPr lang="en-US" dirty="0" smtClean="0"/>
              <a:t>Faster R-CNN: Real-Time Object Detection with Region Proposal Networks.</a:t>
            </a:r>
          </a:p>
          <a:p>
            <a:pPr marL="285750" indent="-285750">
              <a:buFont typeface="Wingdings" charset="2"/>
              <a:buChar char="q"/>
            </a:pPr>
            <a:r>
              <a:rPr lang="en-US" dirty="0" smtClean="0"/>
              <a:t>Successor of RCNN and Fast RCNN.</a:t>
            </a:r>
          </a:p>
          <a:p>
            <a:pPr marL="285750" indent="-285750">
              <a:buFont typeface="Wingdings" charset="2"/>
              <a:buChar char="q"/>
            </a:pPr>
            <a:r>
              <a:rPr lang="en-US" dirty="0" smtClean="0"/>
              <a:t>Fast RCNN Selective </a:t>
            </a:r>
            <a:r>
              <a:rPr lang="en-US" dirty="0"/>
              <a:t>search: slow and time consuming process</a:t>
            </a:r>
            <a:endParaRPr lang="en-US" dirty="0" smtClean="0"/>
          </a:p>
          <a:p>
            <a:pPr marL="285750" indent="-285750">
              <a:buFont typeface="Wingdings" charset="2"/>
              <a:buChar char="q"/>
            </a:pPr>
            <a:r>
              <a:rPr lang="en-US" dirty="0" smtClean="0"/>
              <a:t>Faster RCNN Replaces </a:t>
            </a:r>
            <a:r>
              <a:rPr lang="en-US" dirty="0"/>
              <a:t>the selective search method with region proposal network which made the algorithm much </a:t>
            </a:r>
            <a:r>
              <a:rPr lang="en-US" dirty="0" smtClean="0"/>
              <a:t>faster.</a:t>
            </a:r>
          </a:p>
          <a:p>
            <a:pPr marL="285750" indent="-285750">
              <a:buFont typeface="Wingdings" charset="2"/>
              <a:buChar char="q"/>
            </a:pPr>
            <a:r>
              <a:rPr lang="en-US" dirty="0"/>
              <a:t>Region Proposal Network: takes image feature maps as an input and generates a set of object proposals, each with an </a:t>
            </a:r>
            <a:r>
              <a:rPr lang="en-US" dirty="0" smtClean="0"/>
              <a:t>object ness </a:t>
            </a:r>
            <a:r>
              <a:rPr lang="en-US" dirty="0"/>
              <a:t>score as </a:t>
            </a:r>
            <a:r>
              <a:rPr lang="en-US" dirty="0" smtClean="0"/>
              <a:t>output</a:t>
            </a:r>
          </a:p>
          <a:p>
            <a:pPr marL="285750" indent="-285750">
              <a:buFont typeface="Wingdings" charset="2"/>
              <a:buChar char="q"/>
            </a:pPr>
            <a:r>
              <a:rPr lang="en-US" dirty="0"/>
              <a:t>A </a:t>
            </a:r>
            <a:r>
              <a:rPr lang="en-US" dirty="0" err="1"/>
              <a:t>RoI</a:t>
            </a:r>
            <a:r>
              <a:rPr lang="en-US" dirty="0"/>
              <a:t> pooling layer is applied on these proposals to bring down all the proposals to the same size.</a:t>
            </a:r>
            <a:endParaRPr lang="en-US" dirty="0" smtClean="0"/>
          </a:p>
          <a:p>
            <a:pPr marL="285750" indent="-285750">
              <a:buFont typeface="Wingdings" charset="2"/>
              <a:buChar char="q"/>
            </a:pPr>
            <a:r>
              <a:rPr lang="en-US" dirty="0"/>
              <a:t>The algorithm requires many passes through a single image to extract all the objects.</a:t>
            </a:r>
            <a:endParaRPr lang="en-US" dirty="0" smtClean="0"/>
          </a:p>
          <a:p>
            <a:pPr marL="285750" indent="-285750">
              <a:buFont typeface="Wingdings" charset="2"/>
              <a:buChar char="q"/>
            </a:pPr>
            <a:r>
              <a:rPr lang="en-US" dirty="0"/>
              <a:t>Object proposal takes time and as there are different systems working one after the other, the performance of systems depends on how the previous system has performed</a:t>
            </a:r>
            <a:r>
              <a:rPr lang="en-US" dirty="0" smtClean="0"/>
              <a:t>.</a:t>
            </a:r>
          </a:p>
          <a:p>
            <a:pPr marL="285750" indent="-285750">
              <a:buFont typeface="Wingdings" charset="2"/>
              <a:buChar char="q"/>
            </a:pPr>
            <a:r>
              <a:rPr lang="en-US" dirty="0"/>
              <a:t>The proposals are passed to a fully connected layer which has a </a:t>
            </a:r>
            <a:r>
              <a:rPr lang="en-US" dirty="0" err="1"/>
              <a:t>softmax</a:t>
            </a:r>
            <a:r>
              <a:rPr lang="en-US" dirty="0"/>
              <a:t> layer and a linear regression layer at its top, to classify and output the bounding boxes for objects</a:t>
            </a:r>
            <a:r>
              <a:rPr lang="en-US" dirty="0" smtClean="0"/>
              <a:t>.</a:t>
            </a:r>
          </a:p>
        </p:txBody>
      </p:sp>
    </p:spTree>
    <p:extLst>
      <p:ext uri="{BB962C8B-B14F-4D97-AF65-F5344CB8AC3E}">
        <p14:creationId xmlns:p14="http://schemas.microsoft.com/office/powerpoint/2010/main" val="3975169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2353</Words>
  <Application>Microsoft Macintosh PowerPoint</Application>
  <PresentationFormat>Custom</PresentationFormat>
  <Paragraphs>298</Paragraphs>
  <Slides>34</Slides>
  <Notes>22</Notes>
  <HiddenSlides>0</HiddenSlides>
  <MMClips>2</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Ravi Rane</cp:lastModifiedBy>
  <cp:revision>83</cp:revision>
  <dcterms:created xsi:type="dcterms:W3CDTF">2019-06-16T22:01:32Z</dcterms:created>
  <dcterms:modified xsi:type="dcterms:W3CDTF">2019-07-08T03:45:54Z</dcterms:modified>
</cp:coreProperties>
</file>